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3"/>
  </p:sldMasterIdLst>
  <p:notesMasterIdLst>
    <p:notesMasterId r:id="rId5"/>
  </p:notesMasterIdLst>
  <p:handoutMasterIdLst>
    <p:handoutMasterId r:id="rId19"/>
  </p:handoutMasterIdLst>
  <p:sldIdLst>
    <p:sldId id="256" r:id="rId4"/>
    <p:sldId id="276" r:id="rId6"/>
    <p:sldId id="278" r:id="rId7"/>
    <p:sldId id="257" r:id="rId8"/>
    <p:sldId id="258" r:id="rId9"/>
    <p:sldId id="259" r:id="rId10"/>
    <p:sldId id="260" r:id="rId11"/>
    <p:sldId id="261" r:id="rId12"/>
    <p:sldId id="262" r:id="rId13"/>
    <p:sldId id="270" r:id="rId14"/>
    <p:sldId id="271" r:id="rId15"/>
    <p:sldId id="264" r:id="rId16"/>
    <p:sldId id="266" r:id="rId17"/>
    <p:sldId id="267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7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09" y="4843463"/>
            <a:ext cx="1076628" cy="257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09" y="4843463"/>
            <a:ext cx="1076628" cy="257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09" y="4843463"/>
            <a:ext cx="1076628" cy="25717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.jpeg"/><Relationship Id="rId10" Type="http://schemas.openxmlformats.org/officeDocument/2006/relationships/image" Target="../media/image12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70348"/>
            <a:ext cx="9144000" cy="73152"/>
          </a:xfrm>
          <a:prstGeom prst="rect">
            <a:avLst/>
          </a:prstGeom>
          <a:solidFill>
            <a:srgbClr val="F0A500"/>
          </a:solidFill>
          <a:ln w="12700">
            <a:solidFill>
              <a:srgbClr val="F0A5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11060" y="325120"/>
            <a:ext cx="4114800" cy="4114800"/>
          </a:xfrm>
          <a:prstGeom prst="ellipse">
            <a:avLst/>
          </a:prstGeom>
          <a:solidFill>
            <a:srgbClr val="FFFFFF">
              <a:alpha val="8000"/>
            </a:srgbClr>
          </a:solidFill>
          <a:ln w="12700">
            <a:solidFill>
              <a:srgbClr val="FFFFFF">
                <a:alpha val="15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73035" y="783590"/>
            <a:ext cx="3200400" cy="3200400"/>
          </a:xfrm>
          <a:prstGeom prst="ellipse">
            <a:avLst/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011930" y="594360"/>
            <a:ext cx="822960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928110" y="1653540"/>
            <a:ext cx="8269605" cy="201041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  <a:sym typeface="+mn-ea"/>
              </a:rPr>
              <a:t>Smart Machine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  <a:sym typeface="+mn-ea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  <a:sym typeface="+mn-ea"/>
              </a:rPr>
              <a:t>Replacement System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3600" dirty="0">
              <a:solidFill>
                <a:schemeClr val="tx2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873500" y="3663950"/>
            <a:ext cx="54864" cy="54864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011930" y="3663950"/>
            <a:ext cx="548640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Concord Apparel (Pvt) Ltd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011930" y="4003802"/>
            <a:ext cx="5486400" cy="2743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 EAD Group Project - Group B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57200" y="4754880"/>
            <a:ext cx="4572000" cy="228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8CA8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2025 | Faculty of Technology</a:t>
            </a:r>
            <a:endParaRPr lang="en-US" sz="10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011930" y="4379722"/>
            <a:ext cx="5486400" cy="2743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22/02/2026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14400" y="914400"/>
            <a:ext cx="7315200" cy="3657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400" dirty="0"/>
          </a:p>
        </p:txBody>
      </p:sp>
      <p:sp>
        <p:nvSpPr>
          <p:cNvPr id="6" name="Text 1"/>
          <p:cNvSpPr/>
          <p:nvPr/>
        </p:nvSpPr>
        <p:spPr>
          <a:xfrm>
            <a:off x="688975" y="2514600"/>
            <a:ext cx="3053080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Use Case Diagram</a:t>
            </a:r>
            <a:endParaRPr lang="en-US" sz="2400" b="1" dirty="0">
              <a:solidFill>
                <a:srgbClr val="1A3C5E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pic>
        <p:nvPicPr>
          <p:cNvPr id="7" name="Picture 6" descr="WhatsApp Image 2026-02-13 at 23.48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5755" y="73025"/>
            <a:ext cx="4841240" cy="49764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10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-670560" y="2343150"/>
            <a:ext cx="4257675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Entity Relationship</a:t>
            </a:r>
            <a:endParaRPr lang="en-US" sz="2400" b="1" dirty="0">
              <a:solidFill>
                <a:srgbClr val="1A3C5E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 Digram</a:t>
            </a:r>
            <a:endParaRPr lang="en-US" sz="2400" b="1" dirty="0">
              <a:solidFill>
                <a:srgbClr val="1A3C5E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14400" y="914400"/>
            <a:ext cx="7315200" cy="3657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400" dirty="0"/>
          </a:p>
        </p:txBody>
      </p:sp>
      <p:sp>
        <p:nvSpPr>
          <p:cNvPr id="6" name="Text Box 5"/>
          <p:cNvSpPr txBox="1"/>
          <p:nvPr/>
        </p:nvSpPr>
        <p:spPr>
          <a:xfrm>
            <a:off x="3028315" y="26162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WhatsApp Image 2026-02-13 at 23.48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0" y="73025"/>
            <a:ext cx="6302375" cy="49987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11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Tools &amp; Technologies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20040" y="868680"/>
            <a:ext cx="4114800" cy="14630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20040" y="868680"/>
            <a:ext cx="73152" cy="1463040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21208" y="960120"/>
            <a:ext cx="374904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C0392B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Backend</a:t>
            </a:r>
            <a:endParaRPr lang="en-US" sz="1200" b="1" dirty="0">
              <a:solidFill>
                <a:srgbClr val="C0392B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208" y="1325880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Java (Spring Boot)</a:t>
            </a:r>
            <a:endParaRPr lang="en-US" sz="1200" b="1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1208" y="1572768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8CA8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RESTful API, business logic, security</a:t>
            </a:r>
            <a:endParaRPr lang="en-US" sz="1200" dirty="0">
              <a:solidFill>
                <a:srgbClr val="6B8CA8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754880" y="868680"/>
            <a:ext cx="4114800" cy="14630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4754880" y="868680"/>
            <a:ext cx="73152" cy="1463040"/>
          </a:xfrm>
          <a:prstGeom prst="rect">
            <a:avLst/>
          </a:prstGeom>
          <a:solidFill>
            <a:srgbClr val="2980B9"/>
          </a:solidFill>
          <a:ln w="12700">
            <a:solidFill>
              <a:srgbClr val="2980B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956048" y="960120"/>
            <a:ext cx="374904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2980B9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Frontend</a:t>
            </a:r>
            <a:endParaRPr lang="en-US" sz="1200" b="1" dirty="0">
              <a:solidFill>
                <a:srgbClr val="2980B9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956048" y="1325880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React.js</a:t>
            </a:r>
            <a:endParaRPr lang="en-US" sz="1200" b="1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956048" y="1572768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8CA8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Interactive UI, QR scanner integration</a:t>
            </a:r>
            <a:endParaRPr lang="en-US" sz="1200" dirty="0">
              <a:solidFill>
                <a:srgbClr val="6B8CA8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320040" y="3017520"/>
            <a:ext cx="4114800" cy="14630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320040" y="3017520"/>
            <a:ext cx="73152" cy="1463040"/>
          </a:xfrm>
          <a:prstGeom prst="rect">
            <a:avLst/>
          </a:prstGeom>
          <a:solidFill>
            <a:srgbClr val="27AE60"/>
          </a:solidFill>
          <a:ln w="12700">
            <a:solidFill>
              <a:srgbClr val="27AE6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21208" y="3127375"/>
            <a:ext cx="374904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27AE60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Database</a:t>
            </a:r>
            <a:endParaRPr lang="en-US" sz="1200" b="1" dirty="0">
              <a:solidFill>
                <a:srgbClr val="27AE60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21208" y="3474720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PostgreSQL</a:t>
            </a:r>
            <a:endParaRPr lang="en-US" sz="1200" b="1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21208" y="3721608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8CA8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Relational DB, spatial queries</a:t>
            </a:r>
            <a:endParaRPr lang="en-US" sz="1200" dirty="0">
              <a:solidFill>
                <a:srgbClr val="6B8CA8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754880" y="2763520"/>
            <a:ext cx="4114800" cy="2107565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4754880" y="2762250"/>
            <a:ext cx="76200" cy="2108835"/>
          </a:xfrm>
          <a:prstGeom prst="rect">
            <a:avLst/>
          </a:prstGeom>
          <a:solidFill>
            <a:srgbClr val="7F8C8D"/>
          </a:solidFill>
          <a:ln w="12700">
            <a:solidFill>
              <a:srgbClr val="7F8C8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4937633" y="2867025"/>
            <a:ext cx="374904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7F8C8D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DevOps &amp; Tools</a:t>
            </a:r>
            <a:endParaRPr lang="en-US" sz="1200" b="1" dirty="0">
              <a:solidFill>
                <a:srgbClr val="7F8C8D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937633" y="3214370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Docker</a:t>
            </a:r>
            <a:endParaRPr lang="en-US" sz="1200" b="1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4956048" y="3497453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8CA8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Containerization &amp; deployment</a:t>
            </a:r>
            <a:endParaRPr lang="en-US" sz="1200" dirty="0">
              <a:solidFill>
                <a:srgbClr val="6B8CA8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4956048" y="3780663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Git</a:t>
            </a:r>
            <a:endParaRPr lang="en-US" sz="1200" b="1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937633" y="4023106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8CA8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Version control &amp; collaboration</a:t>
            </a:r>
            <a:endParaRPr lang="en-US" sz="1200" dirty="0">
              <a:solidFill>
                <a:srgbClr val="6B8CA8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956048" y="4287901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pgAdmin</a:t>
            </a:r>
            <a:endParaRPr lang="en-US" sz="1200" b="1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937633" y="4549394"/>
            <a:ext cx="3749040" cy="25603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8CA8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Database management GUI</a:t>
            </a:r>
            <a:endParaRPr lang="en-US" sz="1200" dirty="0">
              <a:solidFill>
                <a:srgbClr val="6B8CA8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13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Project Timeline — Gantt Chart</a:t>
            </a:r>
            <a:endParaRPr lang="en-US" sz="2400" b="1" dirty="0">
              <a:solidFill>
                <a:srgbClr val="1A3C5E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06040" y="804672"/>
            <a:ext cx="88827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3D5A73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Wk 1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2606040" y="1078992"/>
            <a:ext cx="0" cy="3502152"/>
          </a:xfrm>
          <a:prstGeom prst="line">
            <a:avLst/>
          </a:prstGeom>
          <a:noFill/>
          <a:ln w="6350">
            <a:solidFill>
              <a:srgbClr val="D0E4F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494314" y="804672"/>
            <a:ext cx="88827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3D5A73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Wk 2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3494314" y="1078992"/>
            <a:ext cx="0" cy="3502152"/>
          </a:xfrm>
          <a:prstGeom prst="line">
            <a:avLst/>
          </a:prstGeom>
          <a:noFill/>
          <a:ln w="6350">
            <a:solidFill>
              <a:srgbClr val="D0E4F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382589" y="804672"/>
            <a:ext cx="88827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3D5A73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Wk 3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4382589" y="1078992"/>
            <a:ext cx="0" cy="3502152"/>
          </a:xfrm>
          <a:prstGeom prst="line">
            <a:avLst/>
          </a:prstGeom>
          <a:noFill/>
          <a:ln w="6350">
            <a:solidFill>
              <a:srgbClr val="D0E4F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270863" y="804672"/>
            <a:ext cx="88827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3D5A73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Wk 4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5270863" y="1078992"/>
            <a:ext cx="0" cy="3502152"/>
          </a:xfrm>
          <a:prstGeom prst="line">
            <a:avLst/>
          </a:prstGeom>
          <a:noFill/>
          <a:ln w="6350">
            <a:solidFill>
              <a:srgbClr val="D0E4F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159137" y="804672"/>
            <a:ext cx="88827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3D5A73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Wk 5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6159137" y="1078992"/>
            <a:ext cx="0" cy="3502152"/>
          </a:xfrm>
          <a:prstGeom prst="line">
            <a:avLst/>
          </a:prstGeom>
          <a:noFill/>
          <a:ln w="6350">
            <a:solidFill>
              <a:srgbClr val="D0E4F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047411" y="804672"/>
            <a:ext cx="88827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3D5A73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Wk 6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7047411" y="1078992"/>
            <a:ext cx="0" cy="3502152"/>
          </a:xfrm>
          <a:prstGeom prst="line">
            <a:avLst/>
          </a:prstGeom>
          <a:noFill/>
          <a:ln w="6350">
            <a:solidFill>
              <a:srgbClr val="D0E4F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35686" y="804672"/>
            <a:ext cx="88827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3D5A73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Wk 7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7935686" y="1078992"/>
            <a:ext cx="0" cy="3502152"/>
          </a:xfrm>
          <a:prstGeom prst="line">
            <a:avLst/>
          </a:prstGeom>
          <a:noFill/>
          <a:ln w="6350">
            <a:solidFill>
              <a:srgbClr val="D0E4F0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823960" y="1078992"/>
            <a:ext cx="0" cy="3502152"/>
          </a:xfrm>
          <a:prstGeom prst="line">
            <a:avLst/>
          </a:prstGeom>
          <a:noFill/>
          <a:ln w="6350">
            <a:solidFill>
              <a:srgbClr val="D0E4F0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274320" y="1078992"/>
            <a:ext cx="85496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20040" y="1124712"/>
            <a:ext cx="219456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Requirement Analysis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2651760" y="1152144"/>
            <a:ext cx="796834" cy="219456"/>
          </a:xfrm>
          <a:prstGeom prst="rect">
            <a:avLst/>
          </a:prstGeom>
          <a:solidFill>
            <a:srgbClr val="1565C0"/>
          </a:solidFill>
          <a:ln w="12700">
            <a:solidFill>
              <a:srgbClr val="1565C0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274320" y="1463040"/>
            <a:ext cx="8549640" cy="384048"/>
          </a:xfrm>
          <a:prstGeom prst="rect">
            <a:avLst/>
          </a:prstGeom>
          <a:solidFill>
            <a:srgbClr val="F0F5FA"/>
          </a:solidFill>
          <a:ln w="12700">
            <a:solidFill>
              <a:srgbClr val="F0F5FA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20040" y="1508760"/>
            <a:ext cx="219456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System Design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540034" y="1536192"/>
            <a:ext cx="1240971" cy="219456"/>
          </a:xfrm>
          <a:prstGeom prst="rect">
            <a:avLst/>
          </a:prstGeom>
          <a:solidFill>
            <a:srgbClr val="6A1B9A"/>
          </a:solidFill>
          <a:ln w="12700">
            <a:solidFill>
              <a:srgbClr val="6A1B9A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274320" y="1847088"/>
            <a:ext cx="85496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320040" y="1892808"/>
            <a:ext cx="219456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Database Setup</a:t>
            </a:r>
            <a:endParaRPr lang="en-US" sz="10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3984171" y="1920240"/>
            <a:ext cx="796834" cy="219456"/>
          </a:xfrm>
          <a:prstGeom prst="rect">
            <a:avLst/>
          </a:prstGeom>
          <a:solidFill>
            <a:srgbClr val="27AE60"/>
          </a:solidFill>
          <a:ln w="12700">
            <a:solidFill>
              <a:srgbClr val="27AE60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274320" y="2231136"/>
            <a:ext cx="8549640" cy="384048"/>
          </a:xfrm>
          <a:prstGeom prst="rect">
            <a:avLst/>
          </a:prstGeom>
          <a:solidFill>
            <a:srgbClr val="F0F5FA"/>
          </a:solidFill>
          <a:ln w="12700">
            <a:solidFill>
              <a:srgbClr val="F0F5FA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320040" y="2276856"/>
            <a:ext cx="219456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Backend Development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28309" y="2304288"/>
            <a:ext cx="2573383" cy="219456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274320" y="2615184"/>
            <a:ext cx="85496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320040" y="2660904"/>
            <a:ext cx="219456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Frontend Development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872446" y="2688336"/>
            <a:ext cx="2573383" cy="219456"/>
          </a:xfrm>
          <a:prstGeom prst="rect">
            <a:avLst/>
          </a:prstGeom>
          <a:solidFill>
            <a:srgbClr val="2980B9"/>
          </a:solidFill>
          <a:ln w="12700">
            <a:solidFill>
              <a:srgbClr val="2980B9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274320" y="2999232"/>
            <a:ext cx="8549640" cy="384048"/>
          </a:xfrm>
          <a:prstGeom prst="rect">
            <a:avLst/>
          </a:prstGeom>
          <a:solidFill>
            <a:srgbClr val="F0F5FA"/>
          </a:solidFill>
          <a:ln w="12700">
            <a:solidFill>
              <a:srgbClr val="F0F5FA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320040" y="3044952"/>
            <a:ext cx="219456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QR Integration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204857" y="3072384"/>
            <a:ext cx="1240971" cy="219456"/>
          </a:xfrm>
          <a:prstGeom prst="rect">
            <a:avLst/>
          </a:prstGeom>
          <a:solidFill>
            <a:srgbClr val="E67E22"/>
          </a:solidFill>
          <a:ln w="12700">
            <a:solidFill>
              <a:srgbClr val="E67E22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274320" y="3383280"/>
            <a:ext cx="85496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320040" y="3429000"/>
            <a:ext cx="219456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Testing &amp; QA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7093131" y="3456432"/>
            <a:ext cx="1240971" cy="219456"/>
          </a:xfrm>
          <a:prstGeom prst="rect">
            <a:avLst/>
          </a:prstGeom>
          <a:solidFill>
            <a:srgbClr val="E74C3C"/>
          </a:solidFill>
          <a:ln w="12700">
            <a:solidFill>
              <a:srgbClr val="E74C3C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274320" y="3767328"/>
            <a:ext cx="8549640" cy="384048"/>
          </a:xfrm>
          <a:prstGeom prst="rect">
            <a:avLst/>
          </a:prstGeom>
          <a:solidFill>
            <a:srgbClr val="F0F5FA"/>
          </a:solidFill>
          <a:ln w="12700">
            <a:solidFill>
              <a:srgbClr val="F0F5FA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320040" y="3813048"/>
            <a:ext cx="219456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Documentation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2651760" y="3840480"/>
            <a:ext cx="5682615" cy="427355"/>
          </a:xfrm>
          <a:prstGeom prst="rect">
            <a:avLst/>
          </a:prstGeom>
          <a:solidFill>
            <a:srgbClr val="8E44AD"/>
          </a:solidFill>
          <a:ln w="12700">
            <a:solidFill>
              <a:srgbClr val="8E44AD"/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274320" y="4151376"/>
            <a:ext cx="85496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320040" y="4197096"/>
            <a:ext cx="219456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Final Review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7981406" y="4224528"/>
            <a:ext cx="352697" cy="219456"/>
          </a:xfrm>
          <a:prstGeom prst="rect">
            <a:avLst/>
          </a:prstGeom>
          <a:solidFill>
            <a:srgbClr val="1A3C5E"/>
          </a:solidFill>
          <a:ln w="12700">
            <a:solidFill>
              <a:srgbClr val="1A3C5E"/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274320" y="4581144"/>
            <a:ext cx="8549640" cy="0"/>
          </a:xfrm>
          <a:prstGeom prst="line">
            <a:avLst/>
          </a:prstGeom>
          <a:noFill/>
          <a:ln w="6350">
            <a:solidFill>
              <a:srgbClr val="D0E4F0"/>
            </a:solidFill>
            <a:prstDash val="solid"/>
          </a:ln>
        </p:spPr>
      </p:sp>
      <p:sp>
        <p:nvSpPr>
          <p:cNvPr id="47" name="Text Box 46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15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C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70348"/>
            <a:ext cx="9144000" cy="73152"/>
          </a:xfrm>
          <a:prstGeom prst="rect">
            <a:avLst/>
          </a:prstGeom>
          <a:solidFill>
            <a:srgbClr val="F0A500"/>
          </a:solidFill>
          <a:ln w="12700">
            <a:solidFill>
              <a:srgbClr val="F0A5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-914400" y="1828800"/>
            <a:ext cx="3657600" cy="3657600"/>
          </a:xfrm>
          <a:prstGeom prst="ellipse">
            <a:avLst/>
          </a:prstGeom>
          <a:solidFill>
            <a:srgbClr val="FFFFFF">
              <a:alpha val="7000"/>
            </a:srgbClr>
          </a:solidFill>
          <a:ln w="12700">
            <a:solidFill>
              <a:srgbClr val="FFFFFF">
                <a:alpha val="12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58000" y="-457200"/>
            <a:ext cx="3200400" cy="3200400"/>
          </a:xfrm>
          <a:prstGeom prst="ellipse">
            <a:avLst/>
          </a:prstGeom>
          <a:solidFill>
            <a:srgbClr val="FFFFFF">
              <a:alpha val="7000"/>
            </a:srgbClr>
          </a:solidFill>
          <a:ln w="12700">
            <a:solidFill>
              <a:srgbClr val="FFFFFF">
                <a:alpha val="12000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82980" y="1645920"/>
            <a:ext cx="7315200" cy="109728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FFFFF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Thank </a:t>
            </a:r>
            <a:r>
              <a:rPr lang="en-US" sz="6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You</a:t>
            </a:r>
            <a:endParaRPr lang="en-US" sz="6000" dirty="0"/>
          </a:p>
        </p:txBody>
      </p:sp>
      <p:sp>
        <p:nvSpPr>
          <p:cNvPr id="7" name="Shape 5"/>
          <p:cNvSpPr/>
          <p:nvPr/>
        </p:nvSpPr>
        <p:spPr>
          <a:xfrm>
            <a:off x="3131820" y="3062605"/>
            <a:ext cx="2743200" cy="0"/>
          </a:xfrm>
          <a:prstGeom prst="line">
            <a:avLst/>
          </a:prstGeom>
          <a:noFill/>
          <a:ln w="25400">
            <a:solidFill>
              <a:srgbClr val="F0A5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14400" y="3200400"/>
            <a:ext cx="7315200" cy="64008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914400" y="3609975"/>
            <a:ext cx="7315200" cy="3657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i="1" dirty="0">
                <a:solidFill>
                  <a:srgbClr val="6B8CA8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Questions &amp; Discussion</a:t>
            </a:r>
            <a:endParaRPr lang="en-US" sz="1300" i="1" dirty="0">
              <a:solidFill>
                <a:srgbClr val="6B8CA8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Box 64"/>
          <p:cNvSpPr txBox="1"/>
          <p:nvPr/>
        </p:nvSpPr>
        <p:spPr>
          <a:xfrm>
            <a:off x="852805" y="15430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  <a:sym typeface="+mn-ea"/>
              </a:rPr>
              <a:t>Team Members</a:t>
            </a:r>
            <a:endParaRPr lang="en-US" sz="2400" b="1" dirty="0">
              <a:solidFill>
                <a:srgbClr val="1A3C5E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Text 1"/>
          <p:cNvSpPr/>
          <p:nvPr/>
        </p:nvSpPr>
        <p:spPr>
          <a:xfrm>
            <a:off x="853008" y="1627138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Nirmalie Perera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53008" y="1844650"/>
            <a:ext cx="1782663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Leader, BSIT221001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738066" y="1627138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Buddika Prabath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738066" y="1844650"/>
            <a:ext cx="1782663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BSIT221027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623123" y="1627138"/>
            <a:ext cx="141029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Prasansa Nawanjalee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4623123" y="1844650"/>
            <a:ext cx="1782663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BSIT221015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508179" y="1627213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Imal Udyog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508179" y="1844724"/>
            <a:ext cx="1782738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BSIT221025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853008" y="3047107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Nuwan Seneviratna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853008" y="3264619"/>
            <a:ext cx="1782663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BSIT221016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2738066" y="3047107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Kavindu Pansilu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2738066" y="3264619"/>
            <a:ext cx="1782663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BSIT221002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4623123" y="3047107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Tharushi Fernando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23" name="Text 14"/>
          <p:cNvSpPr/>
          <p:nvPr/>
        </p:nvSpPr>
        <p:spPr>
          <a:xfrm>
            <a:off x="4623123" y="3264619"/>
            <a:ext cx="1782663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BSIT221003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5" name="Text 15"/>
          <p:cNvSpPr/>
          <p:nvPr/>
        </p:nvSpPr>
        <p:spPr>
          <a:xfrm>
            <a:off x="6508179" y="3047181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Rashmi Fernando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26" name="Text 16"/>
          <p:cNvSpPr/>
          <p:nvPr/>
        </p:nvSpPr>
        <p:spPr>
          <a:xfrm>
            <a:off x="6508179" y="3264694"/>
            <a:ext cx="1782738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BSIT221011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8" name="Text 17"/>
          <p:cNvSpPr/>
          <p:nvPr/>
        </p:nvSpPr>
        <p:spPr>
          <a:xfrm>
            <a:off x="853008" y="4467076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Rayani Fernando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29" name="Text 18"/>
          <p:cNvSpPr/>
          <p:nvPr/>
        </p:nvSpPr>
        <p:spPr>
          <a:xfrm>
            <a:off x="853008" y="4684589"/>
            <a:ext cx="1782663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BSIT221008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31" name="Text 19"/>
          <p:cNvSpPr/>
          <p:nvPr/>
        </p:nvSpPr>
        <p:spPr>
          <a:xfrm>
            <a:off x="2738066" y="4467076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Malki Perera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32" name="Text 20"/>
          <p:cNvSpPr/>
          <p:nvPr/>
        </p:nvSpPr>
        <p:spPr>
          <a:xfrm>
            <a:off x="2738066" y="4684589"/>
            <a:ext cx="1782663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BSIT221013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34" name="Text 21"/>
          <p:cNvSpPr/>
          <p:nvPr/>
        </p:nvSpPr>
        <p:spPr>
          <a:xfrm>
            <a:off x="4623123" y="4467076"/>
            <a:ext cx="1347416" cy="168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030" b="1" dirty="0">
                <a:solidFill>
                  <a:srgbClr val="272525"/>
                </a:solidFill>
                <a:latin typeface="Times New Roman" panose="02020603050405020304" charset="0"/>
                <a:ea typeface="Inter Bold" pitchFamily="34" charset="-122"/>
                <a:cs typeface="Times New Roman" panose="02020603050405020304" charset="0"/>
              </a:rPr>
              <a:t>Nimna Devindi</a:t>
            </a:r>
            <a:endParaRPr lang="en-US" sz="1030" b="1" dirty="0">
              <a:solidFill>
                <a:srgbClr val="272525"/>
              </a:solidFill>
              <a:latin typeface="Times New Roman" panose="02020603050405020304" charset="0"/>
              <a:ea typeface="Inter Bold" pitchFamily="34" charset="-122"/>
              <a:cs typeface="Times New Roman" panose="02020603050405020304" charset="0"/>
            </a:endParaRPr>
          </a:p>
        </p:txBody>
      </p:sp>
      <p:sp>
        <p:nvSpPr>
          <p:cNvPr id="35" name="Text 22"/>
          <p:cNvSpPr/>
          <p:nvPr/>
        </p:nvSpPr>
        <p:spPr>
          <a:xfrm>
            <a:off x="4623123" y="4684589"/>
            <a:ext cx="1782663" cy="151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45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BSIT221006</a:t>
            </a:r>
            <a:endParaRPr lang="en-US" sz="845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 l="18420" t="16001" r="21067" b="37176"/>
          <a:stretch>
            <a:fillRect/>
          </a:stretch>
        </p:blipFill>
        <p:spPr>
          <a:xfrm>
            <a:off x="2679376" y="614680"/>
            <a:ext cx="875769" cy="1012533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307" y="584313"/>
            <a:ext cx="901600" cy="1077896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306" y="3513747"/>
            <a:ext cx="839469" cy="1037528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94" y="585749"/>
            <a:ext cx="869364" cy="1057867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784" y="2133098"/>
            <a:ext cx="817300" cy="96327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rcRect l="22851" t="21519" r="21723" b="34909"/>
          <a:stretch>
            <a:fillRect/>
          </a:stretch>
        </p:blipFill>
        <p:spPr>
          <a:xfrm>
            <a:off x="4617726" y="2059635"/>
            <a:ext cx="912181" cy="1037537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671" y="3513747"/>
            <a:ext cx="838883" cy="1029158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623" y="576485"/>
            <a:ext cx="844452" cy="1085724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237" y="2075060"/>
            <a:ext cx="883952" cy="1034198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142" y="3513748"/>
            <a:ext cx="776784" cy="998454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rcRect l="23640" t="27654" r="27893" b="34440"/>
          <a:stretch>
            <a:fillRect/>
          </a:stretch>
        </p:blipFill>
        <p:spPr>
          <a:xfrm>
            <a:off x="2738066" y="2096394"/>
            <a:ext cx="906783" cy="1027282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70348"/>
            <a:ext cx="9144000" cy="73152"/>
          </a:xfrm>
          <a:prstGeom prst="rect">
            <a:avLst/>
          </a:prstGeom>
          <a:solidFill>
            <a:srgbClr val="F0A500"/>
          </a:solidFill>
          <a:ln w="12700">
            <a:solidFill>
              <a:srgbClr val="F0A50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0650" y="1966595"/>
            <a:ext cx="3281045" cy="97980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  <a:sym typeface="+mn-ea"/>
              </a:rPr>
              <a:t>Table of Content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2834640" y="514350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2834640" y="514350"/>
            <a:ext cx="566928" cy="749808"/>
          </a:xfrm>
          <a:prstGeom prst="rect">
            <a:avLst/>
          </a:prstGeom>
          <a:solidFill>
            <a:srgbClr val="26718A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834640" y="514350"/>
            <a:ext cx="566928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01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584448" y="514350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Introduction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989320" y="889254"/>
            <a:ext cx="237744" cy="0"/>
          </a:xfrm>
          <a:prstGeom prst="line">
            <a:avLst/>
          </a:prstGeom>
          <a:noFill/>
          <a:ln w="12700">
            <a:solidFill>
              <a:srgbClr val="D0E4F0"/>
            </a:solidFill>
            <a:prstDash val="dash"/>
          </a:ln>
        </p:spPr>
      </p:sp>
      <p:sp>
        <p:nvSpPr>
          <p:cNvPr id="19" name="Shape 17"/>
          <p:cNvSpPr/>
          <p:nvPr/>
        </p:nvSpPr>
        <p:spPr>
          <a:xfrm>
            <a:off x="2834640" y="1355598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2834640" y="1355598"/>
            <a:ext cx="566928" cy="749808"/>
          </a:xfrm>
          <a:prstGeom prst="rect">
            <a:avLst/>
          </a:prstGeom>
          <a:solidFill>
            <a:srgbClr val="26718A"/>
          </a:solidFill>
          <a:ln w="12700">
            <a:solidFill>
              <a:srgbClr val="1565C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2834640" y="1355598"/>
            <a:ext cx="566928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02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3493008" y="1355598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Proposed Solution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989320" y="1730502"/>
            <a:ext cx="237744" cy="0"/>
          </a:xfrm>
          <a:prstGeom prst="line">
            <a:avLst/>
          </a:prstGeom>
          <a:noFill/>
          <a:ln w="12700">
            <a:solidFill>
              <a:srgbClr val="D0E4F0"/>
            </a:solidFill>
            <a:prstDash val="dash"/>
          </a:ln>
        </p:spPr>
      </p:sp>
      <p:sp>
        <p:nvSpPr>
          <p:cNvPr id="26" name="Shape 24"/>
          <p:cNvSpPr/>
          <p:nvPr/>
        </p:nvSpPr>
        <p:spPr>
          <a:xfrm>
            <a:off x="2834640" y="2196846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2834640" y="2196846"/>
            <a:ext cx="566928" cy="749808"/>
          </a:xfrm>
          <a:prstGeom prst="rect">
            <a:avLst/>
          </a:prstGeom>
          <a:solidFill>
            <a:srgbClr val="27AE60"/>
          </a:solidFill>
          <a:ln w="12700">
            <a:solidFill>
              <a:srgbClr val="27AE60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2834640" y="2196846"/>
            <a:ext cx="566928" cy="749808"/>
          </a:xfrm>
          <a:prstGeom prst="rect">
            <a:avLst/>
          </a:prstGeom>
          <a:solidFill>
            <a:srgbClr val="26718A"/>
          </a:solidFill>
          <a:ln>
            <a:solidFill>
              <a:srgbClr val="26718A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03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3493008" y="2196846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Benefits of the System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989320" y="2571750"/>
            <a:ext cx="237744" cy="0"/>
          </a:xfrm>
          <a:prstGeom prst="line">
            <a:avLst/>
          </a:prstGeom>
          <a:noFill/>
          <a:ln w="12700">
            <a:solidFill>
              <a:srgbClr val="D0E4F0"/>
            </a:solidFill>
            <a:prstDash val="dash"/>
          </a:ln>
        </p:spPr>
      </p:sp>
      <p:sp>
        <p:nvSpPr>
          <p:cNvPr id="33" name="Shape 31"/>
          <p:cNvSpPr/>
          <p:nvPr/>
        </p:nvSpPr>
        <p:spPr>
          <a:xfrm>
            <a:off x="2834640" y="3038094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2834640" y="3038094"/>
            <a:ext cx="566928" cy="749808"/>
          </a:xfrm>
          <a:prstGeom prst="rect">
            <a:avLst/>
          </a:prstGeom>
          <a:solidFill>
            <a:srgbClr val="D4860A"/>
          </a:solidFill>
          <a:ln w="12700">
            <a:solidFill>
              <a:srgbClr val="D4860A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2834640" y="3038094"/>
            <a:ext cx="566928" cy="749808"/>
          </a:xfrm>
          <a:prstGeom prst="rect">
            <a:avLst/>
          </a:prstGeom>
          <a:solidFill>
            <a:srgbClr val="26718A"/>
          </a:solidFill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04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3493008" y="3038094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Aim of the Project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5989320" y="3412998"/>
            <a:ext cx="237744" cy="0"/>
          </a:xfrm>
          <a:prstGeom prst="line">
            <a:avLst/>
          </a:prstGeom>
          <a:noFill/>
          <a:ln w="12700">
            <a:solidFill>
              <a:srgbClr val="D0E4F0"/>
            </a:solidFill>
            <a:prstDash val="dash"/>
          </a:ln>
        </p:spPr>
      </p:sp>
      <p:sp>
        <p:nvSpPr>
          <p:cNvPr id="40" name="Shape 38"/>
          <p:cNvSpPr/>
          <p:nvPr/>
        </p:nvSpPr>
        <p:spPr>
          <a:xfrm>
            <a:off x="2834640" y="3879342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1" name="Shape 39"/>
          <p:cNvSpPr/>
          <p:nvPr/>
        </p:nvSpPr>
        <p:spPr>
          <a:xfrm>
            <a:off x="2834640" y="3879342"/>
            <a:ext cx="566928" cy="749808"/>
          </a:xfrm>
          <a:prstGeom prst="rect">
            <a:avLst/>
          </a:prstGeom>
          <a:solidFill>
            <a:srgbClr val="26718A"/>
          </a:solidFill>
          <a:ln w="12700">
            <a:solidFill>
              <a:srgbClr val="8E44AD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2834640" y="3879342"/>
            <a:ext cx="566928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05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3493008" y="3879342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Objectives of the Project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5989320" y="4254246"/>
            <a:ext cx="237744" cy="0"/>
          </a:xfrm>
          <a:prstGeom prst="line">
            <a:avLst/>
          </a:prstGeom>
          <a:noFill/>
          <a:ln w="12700">
            <a:solidFill>
              <a:srgbClr val="D0E4F0"/>
            </a:solidFill>
            <a:prstDash val="dash"/>
          </a:ln>
        </p:spPr>
      </p:sp>
      <p:sp>
        <p:nvSpPr>
          <p:cNvPr id="47" name="Shape 45"/>
          <p:cNvSpPr/>
          <p:nvPr/>
        </p:nvSpPr>
        <p:spPr>
          <a:xfrm>
            <a:off x="6080760" y="514350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6080760" y="514350"/>
            <a:ext cx="566928" cy="749808"/>
          </a:xfrm>
          <a:prstGeom prst="rect">
            <a:avLst/>
          </a:prstGeom>
          <a:solidFill>
            <a:srgbClr val="26718A"/>
          </a:solidFill>
          <a:ln w="12700">
            <a:solidFill>
              <a:srgbClr val="2980B9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6080760" y="514350"/>
            <a:ext cx="566928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06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6739128" y="514350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System Overview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6080760" y="1355598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2" name="Shape 50"/>
          <p:cNvSpPr/>
          <p:nvPr/>
        </p:nvSpPr>
        <p:spPr>
          <a:xfrm>
            <a:off x="6080760" y="1355598"/>
            <a:ext cx="566928" cy="749808"/>
          </a:xfrm>
          <a:prstGeom prst="rect">
            <a:avLst/>
          </a:prstGeom>
          <a:solidFill>
            <a:srgbClr val="26718A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6080760" y="1355598"/>
            <a:ext cx="566928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07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739128" y="1355598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Functions of the System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55" name="Shape 53"/>
          <p:cNvSpPr/>
          <p:nvPr/>
        </p:nvSpPr>
        <p:spPr>
          <a:xfrm>
            <a:off x="6080760" y="2196846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6" name="Shape 54"/>
          <p:cNvSpPr/>
          <p:nvPr/>
        </p:nvSpPr>
        <p:spPr>
          <a:xfrm>
            <a:off x="6080760" y="2196846"/>
            <a:ext cx="566928" cy="74980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6080760" y="2196846"/>
            <a:ext cx="566928" cy="749808"/>
          </a:xfrm>
          <a:prstGeom prst="rect">
            <a:avLst/>
          </a:prstGeom>
          <a:solidFill>
            <a:srgbClr val="26718A"/>
          </a:solidFill>
          <a:ln>
            <a:solidFill>
              <a:srgbClr val="26718A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08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6739128" y="2196846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Tools &amp; Technologies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59" name="Shape 57"/>
          <p:cNvSpPr/>
          <p:nvPr/>
        </p:nvSpPr>
        <p:spPr>
          <a:xfrm>
            <a:off x="6080760" y="3038094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60" name="Shape 58"/>
          <p:cNvSpPr/>
          <p:nvPr/>
        </p:nvSpPr>
        <p:spPr>
          <a:xfrm>
            <a:off x="6080760" y="3038094"/>
            <a:ext cx="566928" cy="749808"/>
          </a:xfrm>
          <a:prstGeom prst="rect">
            <a:avLst/>
          </a:prstGeom>
          <a:solidFill>
            <a:srgbClr val="E67E22"/>
          </a:solidFill>
          <a:ln w="12700">
            <a:solidFill>
              <a:srgbClr val="E67E22"/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6080760" y="3038094"/>
            <a:ext cx="566928" cy="749808"/>
          </a:xfrm>
          <a:prstGeom prst="rect">
            <a:avLst/>
          </a:prstGeom>
          <a:solidFill>
            <a:srgbClr val="26718A"/>
          </a:solidFill>
          <a:ln>
            <a:solidFill>
              <a:srgbClr val="26718A"/>
            </a:solidFill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09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62" name="Text 60"/>
          <p:cNvSpPr/>
          <p:nvPr/>
        </p:nvSpPr>
        <p:spPr>
          <a:xfrm>
            <a:off x="6739128" y="3038094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Team &amp; Work Distribution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63" name="Shape 61"/>
          <p:cNvSpPr/>
          <p:nvPr/>
        </p:nvSpPr>
        <p:spPr>
          <a:xfrm>
            <a:off x="6080760" y="3879342"/>
            <a:ext cx="297180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64" name="Shape 62"/>
          <p:cNvSpPr/>
          <p:nvPr/>
        </p:nvSpPr>
        <p:spPr>
          <a:xfrm>
            <a:off x="6080760" y="3879342"/>
            <a:ext cx="566928" cy="749808"/>
          </a:xfrm>
          <a:prstGeom prst="rect">
            <a:avLst/>
          </a:prstGeom>
          <a:solidFill>
            <a:srgbClr val="26718A"/>
          </a:solidFill>
          <a:ln w="12700">
            <a:solidFill>
              <a:srgbClr val="1A3C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6080760" y="3879342"/>
            <a:ext cx="566928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10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66" name="Text 64"/>
          <p:cNvSpPr/>
          <p:nvPr/>
        </p:nvSpPr>
        <p:spPr>
          <a:xfrm>
            <a:off x="6739128" y="3879342"/>
            <a:ext cx="2313432" cy="7498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Project Timeline — Gantt Chart</a:t>
            </a:r>
            <a:endParaRPr lang="en-US" sz="125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02920" y="319405"/>
            <a:ext cx="8229600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Introduction</a:t>
            </a:r>
            <a:endParaRPr lang="en-US" sz="2400" b="1" dirty="0">
              <a:solidFill>
                <a:srgbClr val="1A3C5E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02920" y="1325880"/>
            <a:ext cx="3566160" cy="31089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Text Box 4"/>
          <p:cNvSpPr txBox="1"/>
          <p:nvPr/>
        </p:nvSpPr>
        <p:spPr>
          <a:xfrm>
            <a:off x="3997325" y="1114425"/>
            <a:ext cx="4909185" cy="3887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altLang="en-US" sz="1400">
                <a:solidFill>
                  <a:srgbClr val="26718A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garment industry depends on sewing machines for continuous production. When machines break down and cannot be repaired, finding a replacement is time-consuming because there is no centralized system to check machine availability across stores.Our project introduces a QR code–based machine tracking system that allows technicians to scan a machine, view its details, and quickly find matching machines in nearby stores. This helps reduce downtime, transportation costs, and unnecessary new purchases.</a:t>
            </a:r>
            <a:endParaRPr lang="en-US" altLang="en-US" sz="1400">
              <a:solidFill>
                <a:srgbClr val="26718A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Picture 3" descr="ChatGPT Image Feb 18, 2026, 08_15_40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1114425"/>
            <a:ext cx="3444240" cy="32645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1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Problem Statement &amp; Difficulties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65760" y="880745"/>
            <a:ext cx="7868920" cy="112141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381000" y="881380"/>
            <a:ext cx="76200" cy="1120775"/>
          </a:xfrm>
          <a:prstGeom prst="rect">
            <a:avLst/>
          </a:prstGeom>
          <a:solidFill>
            <a:srgbClr val="E74C3C"/>
          </a:solidFill>
          <a:ln w="12700">
            <a:solidFill>
              <a:srgbClr val="E74C3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01218" y="1028700"/>
            <a:ext cx="374904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No Centralized System</a:t>
            </a:r>
            <a:endParaRPr lang="en-US" sz="13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1345" y="1470660"/>
            <a:ext cx="7333615" cy="6807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No system exists to identify which stores have replacement machines. Staff must manually contact each store.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36880" y="3701415"/>
            <a:ext cx="7847330" cy="105283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65760" y="3709035"/>
            <a:ext cx="76200" cy="1016635"/>
          </a:xfrm>
          <a:prstGeom prst="rect">
            <a:avLst/>
          </a:prstGeom>
          <a:solidFill>
            <a:srgbClr val="E74C3C"/>
          </a:solidFill>
          <a:ln w="12700">
            <a:solidFill>
              <a:srgbClr val="E74C3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01218" y="3813810"/>
            <a:ext cx="374904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Proximity Blindness</a:t>
            </a:r>
            <a:endParaRPr lang="en-US" sz="13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91820" y="4228465"/>
            <a:ext cx="7334885" cy="5054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Nearby stores with available machines can be missed, leading to unnecessary long-distance transportation.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381000" y="2263775"/>
            <a:ext cx="7846060" cy="1176655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 flipH="1">
            <a:off x="386715" y="2267585"/>
            <a:ext cx="82550" cy="1176020"/>
          </a:xfrm>
          <a:prstGeom prst="rect">
            <a:avLst/>
          </a:prstGeom>
          <a:solidFill>
            <a:srgbClr val="E74C3C"/>
          </a:solidFill>
          <a:ln w="12700">
            <a:solidFill>
              <a:srgbClr val="E74C3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01218" y="2421255"/>
            <a:ext cx="374904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High Costs</a:t>
            </a:r>
            <a:endParaRPr lang="en-US" sz="13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91820" y="2790190"/>
            <a:ext cx="7642860" cy="6502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Transporting machines from distant locations or purchasing new machines from outside incurs significant costs and delays.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2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Proposed Solution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65760" y="1054100"/>
            <a:ext cx="8385175" cy="638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1A3C5E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640080" y="1190625"/>
            <a:ext cx="8046720" cy="3657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Implement a QR-Code Based Machine Management System</a:t>
            </a:r>
            <a:endParaRPr lang="en-US" sz="16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54000" y="1828292"/>
            <a:ext cx="8046720" cy="5943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just">
              <a:buNone/>
            </a:pPr>
            <a:endParaRPr lang="en-US" sz="1200" dirty="0">
              <a:solidFill>
                <a:schemeClr val="tx2">
                  <a:lumMod val="75000"/>
                </a:schemeClr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822960" y="2240280"/>
            <a:ext cx="502920" cy="502920"/>
          </a:xfrm>
          <a:prstGeom prst="ellipse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2960" y="2240280"/>
            <a:ext cx="502920" cy="50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417320" y="2487168"/>
            <a:ext cx="731520" cy="0"/>
          </a:xfrm>
          <a:prstGeom prst="line">
            <a:avLst/>
          </a:prstGeom>
          <a:noFill/>
          <a:ln w="19050">
            <a:solidFill>
              <a:srgbClr val="0D7377"/>
            </a:solidFill>
            <a:prstDash val="dash"/>
          </a:ln>
        </p:spPr>
      </p:sp>
      <p:sp>
        <p:nvSpPr>
          <p:cNvPr id="10" name="Shape 8"/>
          <p:cNvSpPr/>
          <p:nvPr/>
        </p:nvSpPr>
        <p:spPr>
          <a:xfrm>
            <a:off x="460375" y="2834640"/>
            <a:ext cx="1463040" cy="1828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475488" y="2926080"/>
            <a:ext cx="1335024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7377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Scan QR Code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75615" y="3378835"/>
            <a:ext cx="1597025" cy="12801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Technician scans the faulty machine's QR code using mobile/tablet.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542032" y="2240280"/>
            <a:ext cx="502920" cy="502920"/>
          </a:xfrm>
          <a:prstGeom prst="ellipse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542032" y="2240280"/>
            <a:ext cx="502920" cy="50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136392" y="2487168"/>
            <a:ext cx="731520" cy="0"/>
          </a:xfrm>
          <a:prstGeom prst="line">
            <a:avLst/>
          </a:prstGeom>
          <a:noFill/>
          <a:ln w="19050">
            <a:solidFill>
              <a:srgbClr val="0D7377"/>
            </a:solidFill>
            <a:prstDash val="dash"/>
          </a:ln>
        </p:spPr>
      </p:sp>
      <p:sp>
        <p:nvSpPr>
          <p:cNvPr id="16" name="Shape 14"/>
          <p:cNvSpPr/>
          <p:nvPr/>
        </p:nvSpPr>
        <p:spPr>
          <a:xfrm>
            <a:off x="2130552" y="2834640"/>
            <a:ext cx="1463040" cy="1828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2194560" y="2926080"/>
            <a:ext cx="1335024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7377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System Searches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146300" y="3376295"/>
            <a:ext cx="1593215" cy="12801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System queries database for matching machines available in stores.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261104" y="2240280"/>
            <a:ext cx="502920" cy="502920"/>
          </a:xfrm>
          <a:prstGeom prst="ellipse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1104" y="2240280"/>
            <a:ext cx="502920" cy="50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855464" y="2487168"/>
            <a:ext cx="731520" cy="0"/>
          </a:xfrm>
          <a:prstGeom prst="line">
            <a:avLst/>
          </a:prstGeom>
          <a:noFill/>
          <a:ln w="19050">
            <a:solidFill>
              <a:srgbClr val="0D7377"/>
            </a:solidFill>
            <a:prstDash val="dash"/>
          </a:ln>
        </p:spPr>
      </p:sp>
      <p:sp>
        <p:nvSpPr>
          <p:cNvPr id="22" name="Shape 20"/>
          <p:cNvSpPr/>
          <p:nvPr/>
        </p:nvSpPr>
        <p:spPr>
          <a:xfrm>
            <a:off x="3849624" y="2834640"/>
            <a:ext cx="1463040" cy="1828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3913632" y="2926080"/>
            <a:ext cx="1335024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7377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Proximity Sort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865245" y="3376295"/>
            <a:ext cx="1552575" cy="12801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Results sorted by distance using GPS coordinates of stores.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5980176" y="2240280"/>
            <a:ext cx="502920" cy="502920"/>
          </a:xfrm>
          <a:prstGeom prst="ellipse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980176" y="2240280"/>
            <a:ext cx="502920" cy="50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574536" y="2487168"/>
            <a:ext cx="731520" cy="0"/>
          </a:xfrm>
          <a:prstGeom prst="line">
            <a:avLst/>
          </a:prstGeom>
          <a:noFill/>
          <a:ln w="19050">
            <a:solidFill>
              <a:srgbClr val="0D7377"/>
            </a:solidFill>
            <a:prstDash val="dash"/>
          </a:ln>
        </p:spPr>
      </p:sp>
      <p:sp>
        <p:nvSpPr>
          <p:cNvPr id="28" name="Shape 26"/>
          <p:cNvSpPr/>
          <p:nvPr/>
        </p:nvSpPr>
        <p:spPr>
          <a:xfrm>
            <a:off x="5568696" y="2834640"/>
            <a:ext cx="1463040" cy="1828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9" name="Text 27"/>
          <p:cNvSpPr/>
          <p:nvPr/>
        </p:nvSpPr>
        <p:spPr>
          <a:xfrm>
            <a:off x="5632704" y="2926080"/>
            <a:ext cx="1335024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7377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Request Machine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5543550" y="3376295"/>
            <a:ext cx="1551940" cy="12801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Technician selects and sends a request to Chief Manager.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699248" y="2240280"/>
            <a:ext cx="502920" cy="502920"/>
          </a:xfrm>
          <a:prstGeom prst="ellipse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699248" y="2240280"/>
            <a:ext cx="502920" cy="50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5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287768" y="2834640"/>
            <a:ext cx="1463040" cy="1828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4" name="Text 32"/>
          <p:cNvSpPr/>
          <p:nvPr/>
        </p:nvSpPr>
        <p:spPr>
          <a:xfrm>
            <a:off x="7351776" y="2926080"/>
            <a:ext cx="1335024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D7377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CM Approval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267575" y="3376295"/>
            <a:ext cx="1512570" cy="12801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Chief Manager reviews and approves the transfer request.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3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System Flow: Input → Process → Output</a:t>
            </a:r>
            <a:endParaRPr lang="en-US" sz="2400" b="1" dirty="0">
              <a:solidFill>
                <a:srgbClr val="1A3C5E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274320" y="777240"/>
            <a:ext cx="2743200" cy="502920"/>
          </a:xfrm>
          <a:prstGeom prst="rect">
            <a:avLst/>
          </a:prstGeom>
          <a:solidFill>
            <a:srgbClr val="1565C0"/>
          </a:solidFill>
          <a:ln w="12700">
            <a:solidFill>
              <a:srgbClr val="1565C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74320" y="777240"/>
            <a:ext cx="2743200" cy="50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kern="0" spc="300" dirty="0">
                <a:solidFill>
                  <a:srgbClr val="FFFFFF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INPUT</a:t>
            </a:r>
            <a:endParaRPr lang="en-US" sz="1600" b="1" kern="0" spc="300" dirty="0">
              <a:solidFill>
                <a:srgbClr val="FFFFFF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274320" y="1325880"/>
            <a:ext cx="2743200" cy="3566160"/>
          </a:xfrm>
          <a:prstGeom prst="rect">
            <a:avLst/>
          </a:prstGeom>
          <a:solidFill>
            <a:srgbClr val="E3F2FD"/>
          </a:solidFill>
          <a:ln w="12700">
            <a:solidFill>
              <a:srgbClr val="E3F2FD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438912" y="1499616"/>
            <a:ext cx="256032" cy="256032"/>
          </a:xfrm>
          <a:prstGeom prst="ellipse">
            <a:avLst/>
          </a:prstGeom>
          <a:solidFill>
            <a:srgbClr val="1565C0"/>
          </a:solidFill>
          <a:ln w="12700">
            <a:solidFill>
              <a:srgbClr val="1565C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7240" y="146304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Machine QR Code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38912" y="2139696"/>
            <a:ext cx="256032" cy="256032"/>
          </a:xfrm>
          <a:prstGeom prst="ellipse">
            <a:avLst/>
          </a:prstGeom>
          <a:solidFill>
            <a:srgbClr val="1565C0"/>
          </a:solidFill>
          <a:ln w="12700">
            <a:solidFill>
              <a:srgbClr val="1565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7240" y="210312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Technician request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38912" y="2779776"/>
            <a:ext cx="256032" cy="256032"/>
          </a:xfrm>
          <a:prstGeom prst="ellipse">
            <a:avLst/>
          </a:prstGeom>
          <a:solidFill>
            <a:srgbClr val="1565C0"/>
          </a:solidFill>
          <a:ln w="12700">
            <a:solidFill>
              <a:srgbClr val="1565C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274320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Machine model / specs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38912" y="3419856"/>
            <a:ext cx="256032" cy="256032"/>
          </a:xfrm>
          <a:prstGeom prst="ellipse">
            <a:avLst/>
          </a:prstGeom>
          <a:solidFill>
            <a:srgbClr val="1565C0"/>
          </a:solidFill>
          <a:ln w="12700">
            <a:solidFill>
              <a:srgbClr val="1565C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77240" y="338328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Store location data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438912" y="4059936"/>
            <a:ext cx="256032" cy="256032"/>
          </a:xfrm>
          <a:prstGeom prst="ellipse">
            <a:avLst/>
          </a:prstGeom>
          <a:solidFill>
            <a:srgbClr val="1565C0"/>
          </a:solidFill>
          <a:ln w="12700">
            <a:solidFill>
              <a:srgbClr val="1565C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7240" y="402336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Garment location data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3063240" y="2148840"/>
            <a:ext cx="91440" cy="0"/>
          </a:xfrm>
          <a:prstGeom prst="line">
            <a:avLst/>
          </a:prstGeom>
          <a:noFill/>
          <a:ln w="25400">
            <a:solidFill>
              <a:srgbClr val="1A3C5E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063240" y="1993392"/>
            <a:ext cx="18288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1A3C5E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▶</a:t>
            </a:r>
            <a:endParaRPr lang="en-US" sz="1800" dirty="0"/>
          </a:p>
        </p:txBody>
      </p:sp>
      <p:sp>
        <p:nvSpPr>
          <p:cNvPr id="19" name="Shape 17"/>
          <p:cNvSpPr/>
          <p:nvPr/>
        </p:nvSpPr>
        <p:spPr>
          <a:xfrm>
            <a:off x="3200400" y="777240"/>
            <a:ext cx="2743200" cy="502920"/>
          </a:xfrm>
          <a:prstGeom prst="rect">
            <a:avLst/>
          </a:prstGeom>
          <a:solidFill>
            <a:srgbClr val="6A1B9A"/>
          </a:solidFill>
          <a:ln w="12700">
            <a:solidFill>
              <a:srgbClr val="6A1B9A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200400" y="777240"/>
            <a:ext cx="2743200" cy="50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kern="0" spc="300" dirty="0">
                <a:solidFill>
                  <a:srgbClr val="FFFFFF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PROCESS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3200400" y="1325880"/>
            <a:ext cx="2743200" cy="3566160"/>
          </a:xfrm>
          <a:prstGeom prst="rect">
            <a:avLst/>
          </a:prstGeom>
          <a:solidFill>
            <a:srgbClr val="F3E5F5"/>
          </a:solidFill>
          <a:ln w="12700">
            <a:solidFill>
              <a:srgbClr val="F3E5F5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3364992" y="1499616"/>
            <a:ext cx="256032" cy="256032"/>
          </a:xfrm>
          <a:prstGeom prst="ellipse">
            <a:avLst/>
          </a:prstGeom>
          <a:solidFill>
            <a:srgbClr val="6A1B9A"/>
          </a:solidFill>
          <a:ln w="12700">
            <a:solidFill>
              <a:srgbClr val="6A1B9A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703320" y="146304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QR code scan &amp; decode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364992" y="2139696"/>
            <a:ext cx="256032" cy="256032"/>
          </a:xfrm>
          <a:prstGeom prst="ellipse">
            <a:avLst/>
          </a:prstGeom>
          <a:solidFill>
            <a:srgbClr val="6A1B9A"/>
          </a:solidFill>
          <a:ln w="12700">
            <a:solidFill>
              <a:srgbClr val="6A1B9A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703320" y="210312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Database query for matching machines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3364992" y="2779776"/>
            <a:ext cx="256032" cy="256032"/>
          </a:xfrm>
          <a:prstGeom prst="ellipse">
            <a:avLst/>
          </a:prstGeom>
          <a:solidFill>
            <a:srgbClr val="6A1B9A"/>
          </a:solidFill>
          <a:ln w="12700">
            <a:solidFill>
              <a:srgbClr val="6A1B9A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703320" y="274320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Distance calculation (lat/lng)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364992" y="3419856"/>
            <a:ext cx="256032" cy="256032"/>
          </a:xfrm>
          <a:prstGeom prst="ellipse">
            <a:avLst/>
          </a:prstGeom>
          <a:solidFill>
            <a:srgbClr val="6A1B9A"/>
          </a:solidFill>
          <a:ln w="12700">
            <a:solidFill>
              <a:srgbClr val="6A1B9A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3703320" y="338328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Sort by proximity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364992" y="4059936"/>
            <a:ext cx="256032" cy="256032"/>
          </a:xfrm>
          <a:prstGeom prst="ellipse">
            <a:avLst/>
          </a:prstGeom>
          <a:solidFill>
            <a:srgbClr val="6A1B9A"/>
          </a:solidFill>
          <a:ln w="12700">
            <a:solidFill>
              <a:srgbClr val="6A1B9A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3703320" y="402336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Request &amp; approval workflow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989320" y="2148840"/>
            <a:ext cx="91440" cy="0"/>
          </a:xfrm>
          <a:prstGeom prst="line">
            <a:avLst/>
          </a:prstGeom>
          <a:noFill/>
          <a:ln w="25400">
            <a:solidFill>
              <a:srgbClr val="1A3C5E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5989320" y="1993392"/>
            <a:ext cx="18288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1A3C5E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▶</a:t>
            </a:r>
            <a:endParaRPr lang="en-US" sz="1800" dirty="0"/>
          </a:p>
        </p:txBody>
      </p:sp>
      <p:sp>
        <p:nvSpPr>
          <p:cNvPr id="34" name="Shape 32"/>
          <p:cNvSpPr/>
          <p:nvPr/>
        </p:nvSpPr>
        <p:spPr>
          <a:xfrm>
            <a:off x="6126480" y="777240"/>
            <a:ext cx="2743200" cy="502920"/>
          </a:xfrm>
          <a:prstGeom prst="rect">
            <a:avLst/>
          </a:prstGeom>
          <a:solidFill>
            <a:srgbClr val="1B5E20"/>
          </a:solidFill>
          <a:ln w="12700">
            <a:solidFill>
              <a:srgbClr val="1B5E20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6126480" y="777240"/>
            <a:ext cx="2743200" cy="5029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kern="0" spc="300" dirty="0">
                <a:solidFill>
                  <a:srgbClr val="FFFFFF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OUTPUT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126480" y="1325880"/>
            <a:ext cx="2743200" cy="3566160"/>
          </a:xfrm>
          <a:prstGeom prst="rect">
            <a:avLst/>
          </a:prstGeom>
          <a:solidFill>
            <a:srgbClr val="E8F5E9"/>
          </a:solidFill>
          <a:ln w="12700">
            <a:solidFill>
              <a:srgbClr val="E8F5E9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7" name="Shape 35"/>
          <p:cNvSpPr/>
          <p:nvPr/>
        </p:nvSpPr>
        <p:spPr>
          <a:xfrm>
            <a:off x="6291072" y="1499616"/>
            <a:ext cx="256032" cy="256032"/>
          </a:xfrm>
          <a:prstGeom prst="ellipse">
            <a:avLst/>
          </a:prstGeom>
          <a:solidFill>
            <a:srgbClr val="1B5E20"/>
          </a:solidFill>
          <a:ln w="12700">
            <a:solidFill>
              <a:srgbClr val="1B5E20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629400" y="146304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List of matching machines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291072" y="2139696"/>
            <a:ext cx="256032" cy="256032"/>
          </a:xfrm>
          <a:prstGeom prst="ellipse">
            <a:avLst/>
          </a:prstGeom>
          <a:solidFill>
            <a:srgbClr val="1B5E20"/>
          </a:solidFill>
          <a:ln w="12700">
            <a:solidFill>
              <a:srgbClr val="1B5E20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6629400" y="210312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Nearest stores with contact info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291072" y="2779776"/>
            <a:ext cx="256032" cy="256032"/>
          </a:xfrm>
          <a:prstGeom prst="ellipse">
            <a:avLst/>
          </a:prstGeom>
          <a:solidFill>
            <a:srgbClr val="1B5E20"/>
          </a:solidFill>
          <a:ln w="12700">
            <a:solidFill>
              <a:srgbClr val="1B5E20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629400" y="274320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Machine availability status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291072" y="3419856"/>
            <a:ext cx="256032" cy="256032"/>
          </a:xfrm>
          <a:prstGeom prst="ellipse">
            <a:avLst/>
          </a:prstGeom>
          <a:solidFill>
            <a:srgbClr val="1B5E20"/>
          </a:solidFill>
          <a:ln w="12700">
            <a:solidFill>
              <a:srgbClr val="1B5E20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629400" y="338328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Transfer request notification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91072" y="4059936"/>
            <a:ext cx="256032" cy="256032"/>
          </a:xfrm>
          <a:prstGeom prst="ellipse">
            <a:avLst/>
          </a:prstGeom>
          <a:solidFill>
            <a:srgbClr val="1B5E20"/>
          </a:solidFill>
          <a:ln w="12700">
            <a:solidFill>
              <a:srgbClr val="1B5E20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6629400" y="4023360"/>
            <a:ext cx="210312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A2B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Approval/rejection notice</a:t>
            </a:r>
            <a:endParaRPr lang="en-US" sz="1200" dirty="0">
              <a:solidFill>
                <a:srgbClr val="1A2B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4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Benefits of the System</a:t>
            </a:r>
            <a:endParaRPr lang="en-US" sz="2400" b="1" dirty="0">
              <a:solidFill>
                <a:srgbClr val="1A3C5E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20040" y="868680"/>
            <a:ext cx="2743200" cy="19202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20040" y="868680"/>
            <a:ext cx="2743200" cy="64008"/>
          </a:xfrm>
          <a:prstGeom prst="rect">
            <a:avLst/>
          </a:prstGeom>
          <a:solidFill>
            <a:srgbClr val="27AE60"/>
          </a:solidFill>
          <a:ln w="12700">
            <a:solidFill>
              <a:srgbClr val="27AE6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57200" y="1033272"/>
            <a:ext cx="246888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27AE60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Cost Reduction</a:t>
            </a:r>
            <a:endParaRPr lang="en-US" sz="1200" b="1" dirty="0">
              <a:solidFill>
                <a:srgbClr val="27AE60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57200" y="1399032"/>
            <a:ext cx="2468880" cy="12344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Prevents unnecessary machine purchases by finding available matching machines from nearby stores first.</a:t>
            </a:r>
            <a:endParaRPr lang="en-US" sz="1200" dirty="0">
              <a:solidFill>
                <a:srgbClr val="3D5A73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246120" y="868680"/>
            <a:ext cx="2743200" cy="19202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3246120" y="868680"/>
            <a:ext cx="2743200" cy="64008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383280" y="1033272"/>
            <a:ext cx="246888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D7377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Time Saving</a:t>
            </a:r>
            <a:endParaRPr lang="en-US" sz="1200" b="1" dirty="0">
              <a:solidFill>
                <a:srgbClr val="0D7377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383280" y="1399032"/>
            <a:ext cx="2468880" cy="12344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Instant QR-scan lookup eliminates manual phone calls to multiple stores, reducing downtime significantly.</a:t>
            </a:r>
            <a:endParaRPr lang="en-US" sz="1200" dirty="0">
              <a:solidFill>
                <a:srgbClr val="3D5A73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172200" y="868680"/>
            <a:ext cx="2743200" cy="19202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6172200" y="868680"/>
            <a:ext cx="2743200" cy="64008"/>
          </a:xfrm>
          <a:prstGeom prst="rect">
            <a:avLst/>
          </a:prstGeom>
          <a:solidFill>
            <a:srgbClr val="E67E22"/>
          </a:solidFill>
          <a:ln w="12700">
            <a:solidFill>
              <a:srgbClr val="E67E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309360" y="1033272"/>
            <a:ext cx="246888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E67E22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Location Awareness</a:t>
            </a:r>
            <a:endParaRPr lang="en-US" sz="1200" b="1" dirty="0">
              <a:solidFill>
                <a:srgbClr val="E67E22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309360" y="1399032"/>
            <a:ext cx="2468880" cy="12344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Proximity-based search ensures the nearest store is always found first, minimizing transportation costs.</a:t>
            </a:r>
            <a:endParaRPr lang="en-US" sz="1200" dirty="0">
              <a:solidFill>
                <a:srgbClr val="3D5A73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320040" y="2971800"/>
            <a:ext cx="2743200" cy="19202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320040" y="2971800"/>
            <a:ext cx="2743200" cy="64008"/>
          </a:xfrm>
          <a:prstGeom prst="rect">
            <a:avLst/>
          </a:prstGeom>
          <a:solidFill>
            <a:srgbClr val="8E44AD"/>
          </a:solidFill>
          <a:ln w="12700">
            <a:solidFill>
              <a:srgbClr val="8E44A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57200" y="3136392"/>
            <a:ext cx="246888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8E44AD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Streamlined Approval</a:t>
            </a:r>
            <a:endParaRPr lang="en-US" sz="1200" b="1" dirty="0">
              <a:solidFill>
                <a:srgbClr val="8E44AD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57200" y="3502152"/>
            <a:ext cx="2468880" cy="12344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Structured request and approval workflow ensures accountability and proper authorization through CM.</a:t>
            </a:r>
            <a:endParaRPr lang="en-US" sz="1200" dirty="0">
              <a:solidFill>
                <a:srgbClr val="3D5A73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3246120" y="2971800"/>
            <a:ext cx="2743200" cy="19202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3246120" y="2971800"/>
            <a:ext cx="2743200" cy="64008"/>
          </a:xfrm>
          <a:prstGeom prst="rect">
            <a:avLst/>
          </a:prstGeom>
          <a:solidFill>
            <a:srgbClr val="2980B9"/>
          </a:solidFill>
          <a:ln w="12700">
            <a:solidFill>
              <a:srgbClr val="2980B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83280" y="3136392"/>
            <a:ext cx="246888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2980B9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Centralized Data</a:t>
            </a:r>
            <a:endParaRPr lang="en-US" sz="1200" b="1" dirty="0">
              <a:solidFill>
                <a:srgbClr val="2980B9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383280" y="3502152"/>
            <a:ext cx="2468880" cy="12344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Single system for all machines, stores, and garment locations eliminates information silos.</a:t>
            </a:r>
            <a:endParaRPr lang="en-US" sz="1200" dirty="0">
              <a:solidFill>
                <a:srgbClr val="3D5A73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172200" y="2971800"/>
            <a:ext cx="2743200" cy="19202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E4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172200" y="2971800"/>
            <a:ext cx="2743200" cy="64008"/>
          </a:xfrm>
          <a:prstGeom prst="rect">
            <a:avLst/>
          </a:prstGeom>
          <a:solidFill>
            <a:srgbClr val="E74C3C"/>
          </a:solidFill>
          <a:ln w="12700">
            <a:solidFill>
              <a:srgbClr val="E74C3C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309360" y="3136392"/>
            <a:ext cx="2468880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E74C3C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Scalability</a:t>
            </a:r>
            <a:endParaRPr lang="en-US" sz="1200" b="1" dirty="0">
              <a:solidFill>
                <a:srgbClr val="E74C3C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309360" y="3502152"/>
            <a:ext cx="2468880" cy="12344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D5A73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New stores and machines can be easily added via QR generation at registration time.</a:t>
            </a:r>
            <a:endParaRPr lang="en-US" sz="1200" dirty="0">
              <a:solidFill>
                <a:srgbClr val="3D5A73"/>
              </a:solidFill>
              <a:latin typeface="Times New Roman" panose="02020603050405020304" charset="0"/>
              <a:ea typeface="Calibri" panose="020F0502020204030204" pitchFamily="34" charset="-122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5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rgbClr val="0D7377"/>
          </a:solidFill>
          <a:ln w="12700">
            <a:solidFill>
              <a:srgbClr val="0D737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14400" y="914400"/>
            <a:ext cx="7315200" cy="36576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400" dirty="0"/>
          </a:p>
        </p:txBody>
      </p:sp>
      <p:pic>
        <p:nvPicPr>
          <p:cNvPr id="6" name="Picture 5" descr="WhatsApp Image 2026-02-13 at 23.48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935" y="93345"/>
            <a:ext cx="5032375" cy="492696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3120" y="2020570"/>
            <a:ext cx="2732405" cy="93218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A3C5E"/>
                </a:solidFill>
                <a:latin typeface="Times New Roman" panose="02020603050405020304" charset="0"/>
                <a:ea typeface="Calibri" panose="020F0502020204030204" pitchFamily="34" charset="-122"/>
                <a:cs typeface="Times New Roman" panose="02020603050405020304" charset="0"/>
              </a:rPr>
              <a:t>System Overview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199120" y="4756785"/>
            <a:ext cx="7086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26718A"/>
                </a:solidFill>
              </a:rPr>
              <a:t>Page | 9</a:t>
            </a:r>
            <a:endParaRPr lang="en-US" sz="1000">
              <a:solidFill>
                <a:srgbClr val="26718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3814</Words>
  <Application>WPS Presentation</Application>
  <PresentationFormat>On-screen Show (16:9)</PresentationFormat>
  <Paragraphs>319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Inter Bold</vt:lpstr>
      <vt:lpstr>Calibri</vt:lpstr>
      <vt:lpstr>Calibri</vt:lpstr>
      <vt:lpstr>Calibri</vt:lpstr>
      <vt:lpstr>Inter</vt:lpstr>
      <vt:lpstr>Arial</vt:lpstr>
      <vt:lpstr>Arial</vt:lpstr>
      <vt:lpstr>Microsoft YaHei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Management System - Concord Apparel</dc:title>
  <dc:creator>PptxGenJS</dc:creator>
  <dc:subject>PptxGenJS Presentation</dc:subject>
  <cp:lastModifiedBy>Malki Tharuka</cp:lastModifiedBy>
  <cp:revision>14</cp:revision>
  <dcterms:created xsi:type="dcterms:W3CDTF">2026-02-17T19:04:00Z</dcterms:created>
  <dcterms:modified xsi:type="dcterms:W3CDTF">2026-02-22T01:16:58Z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1033-12.1.0.25242</vt:lpwstr>
  </property>
  <property fmtid="{D5CDD505-2E9C-101B-9397-08002B2CF9AE}" pid="3" name="ICV">
    <vt:lpwstr>E3E3A26DF6D74AD8A2C138BE2DE6A4DA_13</vt:lpwstr>
  </property>
</Properties>
</file>